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sldIdLst>
    <p:sldId id="256" r:id="rId2"/>
    <p:sldId id="298" r:id="rId3"/>
    <p:sldId id="401" r:id="rId4"/>
    <p:sldId id="402" r:id="rId5"/>
    <p:sldId id="364" r:id="rId6"/>
    <p:sldId id="475" r:id="rId7"/>
    <p:sldId id="398" r:id="rId8"/>
    <p:sldId id="393" r:id="rId9"/>
    <p:sldId id="443" r:id="rId10"/>
    <p:sldId id="392" r:id="rId11"/>
    <p:sldId id="396" r:id="rId12"/>
    <p:sldId id="395" r:id="rId13"/>
    <p:sldId id="444" r:id="rId14"/>
    <p:sldId id="458" r:id="rId15"/>
    <p:sldId id="439" r:id="rId16"/>
    <p:sldId id="408" r:id="rId17"/>
    <p:sldId id="409" r:id="rId18"/>
    <p:sldId id="411" r:id="rId19"/>
    <p:sldId id="412" r:id="rId20"/>
    <p:sldId id="414" r:id="rId21"/>
    <p:sldId id="417" r:id="rId22"/>
    <p:sldId id="441" r:id="rId23"/>
    <p:sldId id="418" r:id="rId24"/>
    <p:sldId id="445" r:id="rId25"/>
    <p:sldId id="385" r:id="rId26"/>
    <p:sldId id="390" r:id="rId27"/>
    <p:sldId id="428" r:id="rId28"/>
    <p:sldId id="429" r:id="rId29"/>
    <p:sldId id="431" r:id="rId30"/>
    <p:sldId id="397" r:id="rId31"/>
    <p:sldId id="394" r:id="rId32"/>
    <p:sldId id="399" r:id="rId33"/>
    <p:sldId id="434" r:id="rId34"/>
    <p:sldId id="325" r:id="rId35"/>
    <p:sldId id="478" r:id="rId36"/>
    <p:sldId id="367" r:id="rId37"/>
    <p:sldId id="363" r:id="rId38"/>
    <p:sldId id="365" r:id="rId39"/>
    <p:sldId id="373" r:id="rId40"/>
    <p:sldId id="440" r:id="rId41"/>
    <p:sldId id="442" r:id="rId42"/>
    <p:sldId id="460" r:id="rId43"/>
    <p:sldId id="461" r:id="rId44"/>
    <p:sldId id="415" r:id="rId45"/>
    <p:sldId id="462" r:id="rId46"/>
    <p:sldId id="463" r:id="rId47"/>
    <p:sldId id="466" r:id="rId48"/>
    <p:sldId id="470" r:id="rId49"/>
    <p:sldId id="430" r:id="rId50"/>
    <p:sldId id="464" r:id="rId51"/>
    <p:sldId id="465" r:id="rId52"/>
    <p:sldId id="403" r:id="rId53"/>
    <p:sldId id="421" r:id="rId54"/>
    <p:sldId id="423" r:id="rId55"/>
    <p:sldId id="436" r:id="rId56"/>
    <p:sldId id="437" r:id="rId57"/>
    <p:sldId id="479" r:id="rId58"/>
    <p:sldId id="480" r:id="rId59"/>
    <p:sldId id="449" r:id="rId60"/>
    <p:sldId id="413" r:id="rId61"/>
    <p:sldId id="435" r:id="rId62"/>
    <p:sldId id="407" r:id="rId63"/>
    <p:sldId id="455" r:id="rId64"/>
    <p:sldId id="456" r:id="rId65"/>
    <p:sldId id="469" r:id="rId66"/>
    <p:sldId id="468" r:id="rId67"/>
    <p:sldId id="476" r:id="rId68"/>
    <p:sldId id="467" r:id="rId69"/>
    <p:sldId id="471" r:id="rId70"/>
    <p:sldId id="472" r:id="rId71"/>
    <p:sldId id="473" r:id="rId72"/>
    <p:sldId id="474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Cambria Math" panose="02040503050406030204" pitchFamily="18" charset="0"/>
      <p:regular r:id="rId81"/>
    </p:embeddedFont>
    <p:embeddedFont>
      <p:font typeface="Fira Sans" panose="020B0503050000020004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3675BD-4946-4410-A1F9-B89B506A0F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D312-7AB5-4F22-BFC6-E3A0E3752B8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1C17900-95FA-4124-853C-9BC71B59CBE5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95BFAD-25FB-44F4-A1F4-7C7BCA871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D18631-2C80-46B9-8098-49893BF03A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CE3E-0570-4BA9-B4CF-A14FD5940EC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89AE-B471-4AA4-934E-9679F5A69B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E8F8CAC-A6C2-44BD-8532-85D68FCA9A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08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key extra piece of information here is the addition of a </a:t>
            </a:r>
            <a:r>
              <a:rPr lang="en-GB" i="1" dirty="0"/>
              <a:t>control time series</a:t>
            </a:r>
            <a:r>
              <a:rPr lang="en-GB" b="1" i="1" dirty="0"/>
              <a:t>; </a:t>
            </a:r>
            <a:r>
              <a:rPr lang="en-GB" b="0" i="0" dirty="0"/>
              <a:t>observations of the same variable, for a different unit, which does not receive the intervention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94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8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79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474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41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405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1790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19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404040"/>
                </a:solidFill>
                <a:latin typeface="Fira Sans" pitchFamily="34"/>
              </a:rPr>
              <a:t>cigsale</a:t>
            </a:r>
            <a:r>
              <a:rPr lang="en-US" sz="1200" dirty="0">
                <a:solidFill>
                  <a:srgbClr val="404040"/>
                </a:solidFill>
                <a:latin typeface="Fira Sans" pitchFamily="34"/>
              </a:rPr>
              <a:t>: packs of cigarettes per 100 000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interference; the fact that California has a smoking ban has no effect on cigarette sales in Utah (cig sales in Utah is the same as it would have been if California had no cigarette ban).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2290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73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84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255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4413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8251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73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3535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730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655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06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560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79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2911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3999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136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2213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7955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837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nl-N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Even though we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can’t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directly observe both </a:t>
                </a:r>
                <a:r>
                  <a:rPr lang="en-GB" sz="120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𝑌_𝑖^1</a:t>
                </a:r>
                <a:r>
                  <a:rPr lang="en-GB" sz="1200" b="0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and </a:t>
                </a:r>
                <a:r>
                  <a:rPr lang="en-GB" i="0">
                    <a:solidFill>
                      <a:srgbClr val="404040"/>
                    </a:solidFill>
                    <a:latin typeface="Cambria Math" panose="02040503050406030204" pitchFamily="18" charset="0"/>
                  </a:rPr>
                  <a:t>𝑌_𝑖^0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for the same individuals, under certain conditions, we can make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inferences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about these potential outcome variables</a:t>
                </a:r>
              </a:p>
              <a:p>
                <a:endParaRPr lang="nl-N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Conceptually: similar to the “ATT” or “treatment effect on the treated”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782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567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22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0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404040"/>
                </a:solidFill>
                <a:latin typeface="Fira Sans" pitchFamily="34"/>
              </a:rPr>
              <a:t>The causal effect of the tax increase on cigarette sales is an average yearly decrease of 52 packs of cigarettes per 100000 people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E8F8CAC-A6C2-44BD-8532-85D68FCA9A10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8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B78A-C25D-4369-9106-00B4BDAF60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FFA11-F813-4EF0-9841-50137F6A4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2E3B-66D8-43A0-8375-C2975F6B0B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5D1A3-0A93-4C94-80FF-26B8FD61124B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BF7B-030B-4FD3-BF9C-3574A13BF6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B68-464B-40AD-AA5E-AB324273D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FEBC7-7E1D-4B66-8533-8C3175D0D9C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707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4EBA-7EDD-4D71-84C5-3388D0DFE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A5FA-1D8C-4583-A854-FD0F2ABAFF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FF600-4F19-48F8-846B-B9650CD6BB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42B93-5A2B-450B-8B37-47C337A7F461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9065-D234-4486-AEDA-22F916391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B926-5CE2-4917-ADCF-A3FE6427C7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E280FA-8BD4-4A05-A90E-B4F29B94C0C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F0152-33E9-43E5-9815-5EC9B03AC6E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AE50-B699-4E21-AD6A-E4E8CAFDDB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83F-6880-4826-B7A6-1FB1A919C5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63067-B603-41EE-A9A7-41899DD775E6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6651-4757-4750-B5CA-D68758D35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E88B-E798-46DF-BDB3-E419282976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1CB181-579F-471F-9256-CB2C169A77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5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600-4193-4049-9D7E-DC5FE8465E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4075-3F16-4E08-A33E-1DE8E59C1C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8924-35A9-4D75-8DB7-F36F14CE6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249873-F8C6-4397-84F9-F8EC0F22A697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81E53-D070-4843-A163-7D384618DE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19BA-121B-4DBE-A21D-F2C0FF910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587C5-AECA-423D-8EA8-7D6A6FE2B2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417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7042-6FBA-4E2A-94C3-044912467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86B77-1A88-44A0-BB20-3414F40E7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6A58-DBF0-437B-B744-342F81B263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2BD4ED-6206-4BF6-96F8-E25353DC0FB4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E4042-FA18-404B-9EEE-6E081827CB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63E-4F11-462B-B05A-DB120FBB54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C7B85-F530-430C-9C09-92C7ED3254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97FF-3134-4453-944F-0C817F31C1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A09F-10AB-467A-8401-201B573A16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789C-D4AB-4713-A8CD-F833446452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190-FCD0-4E76-AD78-D1CDCC84B0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B86B4E-481C-4780-B006-4B46E923812F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1F56-22BD-479F-AAA2-8AB645D47F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244C1-108C-4089-BCE4-DC215B072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F52EB1-DF95-468D-9B28-B4F39612EF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46E-4AF7-4834-8B14-CD2F1E0BD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2E8B-DF6D-4AE5-895A-9EE6BC083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3524-0497-4327-9523-35395CE3372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C812-CEF1-49EA-812F-C2D9399A92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DF637-92CE-4693-A559-B439BE3582C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256A7-111C-49F5-B70B-48937CACE4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B0C8B-6A6B-4F9A-AD92-C7A874294C43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173D-4E52-4C15-B70E-50C36E967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BBF5F-732A-48F7-A7BD-C4E18FFBC5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74826-7FA0-4CC4-AA50-76D0B3FD8C2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E71-4B52-4A86-8DF2-7F41875293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0227-4160-4A65-82D1-C3BA96320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42089C-BC90-4A09-BBF2-11ACCFCC6AAC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3F245-9C55-4372-83F3-B76EB9BB3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BB15-1C8E-40EB-ACD5-122B18B9C7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334AB-BC62-40DE-B5C6-6CC18338FB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91FEB-16BE-477E-9FBC-3C57BD6F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45A0C3-C9A4-409A-ABC1-542A7544900D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6FB0-605D-4751-8632-517A634DD9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7AD1-EF5D-4DE1-86DA-C82185295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18557-F3A6-4CF4-95FE-A175EBDA5F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2753-69E5-4D1B-BCE6-61A81DF2D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4E7F-884B-427D-8BC2-B1F6A79A6A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667D7-5AF4-4AAD-A6D8-67FB8831C4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487-FBA9-4AD0-9AF9-01010AF359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905373-3B96-430D-80BE-EEB6F3514509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FA6F1-DD0D-472C-83F5-B4919C0183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89D1-4D95-4EEA-AD8B-AED4AE01CC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5D6DE7-745E-4B1C-9FE2-2920602B99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2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2CC-D157-40B2-8091-A91D9DC85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7A7F-B8C5-4957-A0D6-2DCDA4757F4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2B0BB-9BAD-4586-A89C-17ABDAA209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CA43-F7D4-43CB-B9A0-C61B4A1C3E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3A6C-3BFD-4C18-89E6-78D595B19DB8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106B7-9E65-414F-BCC1-BAA0E7B635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0596-C22D-4CC2-A20F-E327ADA4BD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F9949-08C5-4C4D-8656-4D860A78FF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5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0737C-7133-4928-A965-F606C9053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BD72-5DCA-4723-AF70-754F38774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CF75-4FFB-4B10-B03D-2FE4D784923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9E4415A-9E33-406F-911E-8770DEE3AE96}" type="datetime1">
              <a:rPr lang="en-GB"/>
              <a:pPr lvl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E781-6484-4CAC-8722-FA7EF52258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838-C6BB-4F86-A0D3-FD0AE75A9B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B1A737-10E3-4D29-A14E-BEEB0DA9491B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github.io/CausalImpact/CausalImpact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valf22.classes.andrewheiss.com/conten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872180B-3A80-427A-B5FE-00E2683BC986}"/>
              </a:ext>
            </a:extLst>
          </p:cNvPr>
          <p:cNvSpPr txBox="1"/>
          <p:nvPr/>
        </p:nvSpPr>
        <p:spPr>
          <a:xfrm>
            <a:off x="1258433" y="1680100"/>
            <a:ext cx="9675138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Estimating causal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effects of policy interventions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32F97CB-4D92-4AE6-A8F6-7113DE33A6F5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Oisín Ryan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1A11A-8F27-47BF-A7AF-3AB4CB33F894}"/>
              </a:ext>
            </a:extLst>
          </p:cNvPr>
          <p:cNvSpPr txBox="1"/>
          <p:nvPr/>
        </p:nvSpPr>
        <p:spPr>
          <a:xfrm>
            <a:off x="1258431" y="3492984"/>
            <a:ext cx="9675138" cy="8965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SIKS May 31</a:t>
            </a:r>
            <a:r>
              <a:rPr lang="en-GB" sz="4400" b="1" i="0" u="none" strike="noStrike" kern="0" cap="none" spc="0" baseline="3000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st</a:t>
            </a: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 2023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6613D8-465E-42F9-B892-6D2D565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8710" cy="16215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F98CC-3FE5-BA9A-13D4-A06EF7CC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317" y="5507239"/>
            <a:ext cx="2847975" cy="1143000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7B754143-5915-A8F8-F19E-8DFC331513B3}"/>
              </a:ext>
            </a:extLst>
          </p:cNvPr>
          <p:cNvSpPr txBox="1"/>
          <p:nvPr/>
        </p:nvSpPr>
        <p:spPr>
          <a:xfrm>
            <a:off x="1258431" y="5999403"/>
            <a:ext cx="736177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With thanks to EJ van Kesteren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5657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2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Effects of Policies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want to estimate 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causal effect of the policy intervention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We think about this as the difference between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observed outcome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2400" u="sng" dirty="0">
                    <a:solidFill>
                      <a:srgbClr val="404040"/>
                    </a:solidFill>
                    <a:latin typeface="Fira Sans" pitchFamily="34"/>
                  </a:rPr>
                  <a:t>after 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the policy was introduced</a:t>
                </a:r>
              </a:p>
              <a:p>
                <a:pPr marL="457200" lvl="0" indent="-457200">
                  <a:lnSpc>
                    <a:spcPct val="120000"/>
                  </a:lnSpc>
                  <a:buAutoNum type="alphaLcParenBoth"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What the outcome </a:t>
                </a:r>
                <a:r>
                  <a:rPr lang="en-GB" sz="2400" b="1" dirty="0">
                    <a:solidFill>
                      <a:srgbClr val="404040"/>
                    </a:solidFill>
                    <a:latin typeface="Fira Sans" pitchFamily="34"/>
                  </a:rPr>
                  <a:t>would have been</a:t>
                </a: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without the intervention</a:t>
                </a:r>
                <a:b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</a:b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		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404040"/>
                    </a:solidFill>
                    <a:latin typeface="Fira Sans" pitchFamily="34"/>
                  </a:rPr>
                  <a:t> (i.e., the post-intervention time period) 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sz="24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928" t="-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469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752919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C0F03252-46CD-B3E9-A659-421F1857E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669691"/>
                  </p:ext>
                </p:extLst>
              </p:nvPr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65639-489E-8FD4-F8B5-D7DC70D4E7F4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7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30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itchFamily="34"/>
                  </a:rPr>
                  <a:t>The problem of estimating the effect of a policy intervention is equivalent to the problem of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GB" sz="3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869" y="1590236"/>
                <a:ext cx="10755514" cy="4667243"/>
              </a:xfrm>
              <a:blipFill>
                <a:blip r:embed="rId3"/>
                <a:stretch>
                  <a:fillRect l="-1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F0F83B-3CFC-012E-3B86-54CE4A9CEFF8}"/>
              </a:ext>
            </a:extLst>
          </p:cNvPr>
          <p:cNvSpPr txBox="1"/>
          <p:nvPr/>
        </p:nvSpPr>
        <p:spPr>
          <a:xfrm>
            <a:off x="5645147" y="4228919"/>
            <a:ext cx="563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</p:txBody>
      </p:sp>
    </p:spTree>
    <p:extLst>
      <p:ext uri="{BB962C8B-B14F-4D97-AF65-F5344CB8AC3E}">
        <p14:creationId xmlns:p14="http://schemas.microsoft.com/office/powerpoint/2010/main" val="378159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Pre-Post Estimator</a:t>
            </a:r>
          </a:p>
        </p:txBody>
      </p:sp>
    </p:spTree>
    <p:extLst>
      <p:ext uri="{BB962C8B-B14F-4D97-AF65-F5344CB8AC3E}">
        <p14:creationId xmlns:p14="http://schemas.microsoft.com/office/powerpoint/2010/main" val="50980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3289296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We use only the cigarette sales time series for California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440C-E8F4-AEDB-1DDB-3FDF2850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7675" y="1825628"/>
            <a:ext cx="6791331" cy="45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want to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we cannot observe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Solution(!):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𝒑𝒐𝒔𝒕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𝒑𝒓𝒆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, which is observable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1697" r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264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2640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DDEDAC-1A6A-CE5D-49B3-696AA9F03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17273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121781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46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121781"/>
                  </p:ext>
                </p:extLst>
              </p:nvPr>
            </p:nvGraphicFramePr>
            <p:xfrm>
              <a:off x="684631" y="1000119"/>
              <a:ext cx="6406215" cy="4348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00710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129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59" r="-401905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59" r="-300000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59" r="-201429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59" r="-100474" b="-8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59" r="-952" b="-8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119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2727" r="-401905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2727" r="-300000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2727" r="-201429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2727" r="-100474" b="-9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2727" r="-952" b="-9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6667" r="-401905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6667" r="-300000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6667" r="-201429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6667" r="-100474" b="-8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6667" r="-952" b="-8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6667" r="-401905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6667" r="-300000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6667" r="-201429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6667" r="-100474" b="-7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6667" r="-952" b="-7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6667" r="-401905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6667" r="-300000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6667" r="-2014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6667" r="-100474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6667" r="-952" b="-6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7049" r="-40190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7049" r="-300000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7049" r="-201429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7049" r="-100474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7049" r="-952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88333" r="-40190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8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88333" r="-201429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88333" r="-100474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88333" r="-952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88333" r="-40190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88333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88333" r="-20142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88333" r="-10047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88333" r="-952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88333" r="-4019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88333" r="-300000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88333" r="-201429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88333" r="-100474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88333" r="-95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972131" r="-40190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972131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972131" r="-2014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972131" r="-10047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972131" r="-95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67129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90000" r="-4019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9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90000" r="-20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90000" r="-10047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90000" r="-95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618837" y="3537527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08727"/>
            <a:ext cx="1283854" cy="182879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017A-4BB0-48E4-4024-EBE6C64D13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00436" y="2623125"/>
            <a:ext cx="217978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/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1C604-3D82-618D-F75D-1C53C8C5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369" y="2369594"/>
                <a:ext cx="6096000" cy="507062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/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A648F5-70F5-F62A-A81A-D9F53518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17" y="4202536"/>
                <a:ext cx="6096000" cy="50398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77AB8-EBB1-EED1-0871-3C85E978D4A3}"/>
              </a:ext>
            </a:extLst>
          </p:cNvPr>
          <p:cNvCxnSpPr/>
          <p:nvPr/>
        </p:nvCxnSpPr>
        <p:spPr>
          <a:xfrm>
            <a:off x="7090846" y="4405745"/>
            <a:ext cx="889372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6743-D71F-8C98-8B26-87E1F784B534}"/>
              </a:ext>
            </a:extLst>
          </p:cNvPr>
          <p:cNvSpPr/>
          <p:nvPr/>
        </p:nvSpPr>
        <p:spPr>
          <a:xfrm>
            <a:off x="5806992" y="3540130"/>
            <a:ext cx="1283854" cy="182879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967D0-B5F4-E425-6CC0-96CFB1C07BC1}"/>
              </a:ext>
            </a:extLst>
          </p:cNvPr>
          <p:cNvCxnSpPr>
            <a:cxnSpLocks/>
          </p:cNvCxnSpPr>
          <p:nvPr/>
        </p:nvCxnSpPr>
        <p:spPr>
          <a:xfrm>
            <a:off x="8756073" y="2761673"/>
            <a:ext cx="942109" cy="112870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911A57-9DFB-397B-085A-58E09BF572DA}"/>
              </a:ext>
            </a:extLst>
          </p:cNvPr>
          <p:cNvSpPr/>
          <p:nvPr/>
        </p:nvSpPr>
        <p:spPr>
          <a:xfrm>
            <a:off x="4513902" y="3539088"/>
            <a:ext cx="1283854" cy="1828796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EC43930-4989-14D4-19B8-9B62B996826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7289347" y="2885159"/>
            <a:ext cx="349207" cy="4616244"/>
          </a:xfrm>
          <a:prstGeom prst="curvedConnector4">
            <a:avLst>
              <a:gd name="adj1" fmla="val -65463"/>
              <a:gd name="adj2" fmla="val 99571"/>
            </a:avLst>
          </a:prstGeom>
          <a:ln w="539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D4C51-09B8-BF9F-376A-272E0B0FED45}"/>
              </a:ext>
            </a:extLst>
          </p:cNvPr>
          <p:cNvSpPr txBox="1"/>
          <p:nvPr/>
        </p:nvSpPr>
        <p:spPr>
          <a:xfrm rot="2951556">
            <a:off x="8689482" y="302919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Assume equal to 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/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 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𝑜𝑠𝑡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98D70-BF8B-CCB2-AD42-8A9732A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59" y="4214646"/>
                <a:ext cx="6096000" cy="507062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/>
              <p:nvPr/>
            </p:nvSpPr>
            <p:spPr>
              <a:xfrm>
                <a:off x="2269286" y="5885335"/>
                <a:ext cx="6284166" cy="657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26F6E-EF6F-41CA-373C-CCDDC1CB1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6" y="5885335"/>
                <a:ext cx="6284166" cy="657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B3EEA8B-B41F-BCD6-F14C-9B3A38280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636" y="28862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 – Post analysis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423764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Context: “Policy Evaluations”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Evaluating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what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the effect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implementing a particular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policy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intervention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was on some outcome of interest</a:t>
            </a:r>
          </a:p>
          <a:p>
            <a:pPr marL="0" lvl="0" indent="0">
              <a:lnSpc>
                <a:spcPct val="11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Examples: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 - What was the effect of raising the maximum speed limit on motorways in the Netherlands on road deaths?</a:t>
            </a:r>
          </a:p>
          <a:p>
            <a:pPr lvl="0">
              <a:lnSpc>
                <a:spcPct val="110000"/>
              </a:lnSpc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introducing an after-school programme in disadvantaged neighbourhoods lead to improved educational outcomes in children from that neighbourhood?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4BCCA-F850-83C2-497E-C52C0743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739895"/>
            <a:ext cx="6400813" cy="4572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9AA4C1-0420-BA29-6ABF-289DA93AB33F}"/>
              </a:ext>
            </a:extLst>
          </p:cNvPr>
          <p:cNvSpPr txBox="1"/>
          <p:nvPr/>
        </p:nvSpPr>
        <p:spPr>
          <a:xfrm>
            <a:off x="9714368" y="4280579"/>
            <a:ext cx="2199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Can estimate uncertainty by using a regression model on the disaggregated data, correcting SEs for unmodelled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624020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Pre-post estimator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important / strict assumption: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3600" b="1" dirty="0">
                    <a:solidFill>
                      <a:srgbClr val="006388"/>
                    </a:solidFill>
                    <a:latin typeface="Fira Sans" pitchFamily="34"/>
                  </a:rPr>
                  <a:t>No trend in time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Remember: we assumed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assume the pre-post difference is caused by intervention </a:t>
                </a:r>
                <a:r>
                  <a:rPr lang="en-US" sz="3200" b="1" u="sng" dirty="0">
                    <a:solidFill>
                      <a:srgbClr val="404040"/>
                    </a:solidFill>
                    <a:latin typeface="Fira Sans" pitchFamily="34"/>
                  </a:rPr>
                  <a:t>only</a:t>
                </a:r>
                <a:endParaRPr lang="en-US" sz="3200" u="sng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If trend exists, then the effect of trend and of intervention cannot be distinguished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4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209984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7669" y="2786158"/>
            <a:ext cx="10515600" cy="18492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,,transparent and often at least superficially plausible”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1CF7-BBAB-BF1D-1477-C11F89428189}"/>
              </a:ext>
            </a:extLst>
          </p:cNvPr>
          <p:cNvSpPr txBox="1"/>
          <p:nvPr/>
        </p:nvSpPr>
        <p:spPr>
          <a:xfrm>
            <a:off x="5516135" y="3602534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Angrist, J. D. and Krueger, A. B. (1999). Empirical strategies in labor economics. In Handbook of labor economics, volume 3, pages 1277–1366. Elsevier.</a:t>
            </a:r>
          </a:p>
        </p:txBody>
      </p:sp>
    </p:spTree>
    <p:extLst>
      <p:ext uri="{BB962C8B-B14F-4D97-AF65-F5344CB8AC3E}">
        <p14:creationId xmlns:p14="http://schemas.microsoft.com/office/powerpoint/2010/main" val="4258669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1632407" y="3749963"/>
            <a:ext cx="87585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819737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15BE6A23-C2A5-6207-89FE-4CC842C3F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819737"/>
                  </p:ext>
                </p:extLst>
              </p:nvPr>
            </p:nvGraphicFramePr>
            <p:xfrm>
              <a:off x="1632407" y="528916"/>
              <a:ext cx="8758500" cy="5560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9750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1459750">
                      <a:extLst>
                        <a:ext uri="{9D8B030D-6E8A-4147-A177-3AD203B41FA5}">
                          <a16:colId xmlns:a16="http://schemas.microsoft.com/office/drawing/2014/main" val="33977716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17" t="-73256" r="-500000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837" t="-73256" r="-402092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t="-73256" r="-3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000" t="-73256" r="-200417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1674" t="-73256" r="-101255" b="-9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99583" t="-73256" r="-833" b="-9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196053" r="-500000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196053" r="-402092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6053" r="-3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96053" r="-200417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196053" r="-101255" b="-9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296053" r="-500000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296053" r="-402092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96053" r="-3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96053" r="-20041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296053" r="-101255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390909" r="-5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390909" r="-40209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0909" r="-3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90909" r="-20041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390909" r="-101255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497368" r="-500000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497368" r="-402092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97368" r="-3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97368" r="-20041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497368" r="-101255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589610" r="-500000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589610" r="-402092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89610" r="-3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89610" r="-20041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589610" r="-101255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698684" r="-500000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698684" r="-402092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98684" r="-3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698684" r="-20041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698684" r="-101255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788312" r="-500000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788312" r="-402092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788312" r="-3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788312" r="-20041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788312" r="-101255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900000" r="-500000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900000" r="-402092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00000" r="-3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00000" r="-20041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900000" r="-101255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987013" r="-500000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987013" r="-402092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87013" r="-3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87013" r="-20041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987013" r="-101255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17" t="-1101316" r="-500000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00837" t="-1101316" r="-402092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01316" r="-3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01316" r="-20041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401674" t="-1101316" r="-101255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3047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Like before, we want to estimate the following quantity:</a:t>
                </a:r>
              </a:p>
              <a:p>
                <a:pPr>
                  <a:lnSpc>
                    <a:spcPct val="100000"/>
                  </a:lnSpc>
                </a:pPr>
                <a:endParaRPr lang="en-US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Now, we assume there is an effect of time: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We can represent unobservable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as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1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9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But the trend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is also unobservable!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Solution: assume equal trends for Utah and California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Thus, our model for the counterfactual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2611" r="-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9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Plugging this into the causal effect equation: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Difference in differences!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333" t="-16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9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CCC437-06EB-4B4C-83F5-10522CE84AB9}"/>
              </a:ext>
            </a:extLst>
          </p:cNvPr>
          <p:cNvSpPr/>
          <p:nvPr/>
        </p:nvSpPr>
        <p:spPr>
          <a:xfrm>
            <a:off x="3132499" y="1620570"/>
            <a:ext cx="181069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04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Running Example: Proposition 99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 famous example in policy evaluation literature</a:t>
            </a: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 1988, the state of California imposed a 25% tax on tobacco cigarettes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Did this intervention successfully reduce cigarette sales in California?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21E30-72C1-6898-8F58-3037A4BA826E}"/>
              </a:ext>
            </a:extLst>
          </p:cNvPr>
          <p:cNvSpPr txBox="1"/>
          <p:nvPr/>
        </p:nvSpPr>
        <p:spPr>
          <a:xfrm>
            <a:off x="1682750" y="2437537"/>
            <a:ext cx="801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US" i="1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</a:t>
            </a:r>
            <a:r>
              <a:rPr lang="en-US" b="1" i="1" dirty="0">
                <a:solidFill>
                  <a:srgbClr val="006388"/>
                </a:solidFill>
                <a:latin typeface="Fira Sans" pitchFamily="34"/>
              </a:rPr>
              <a:t>Estimating the effect of California’s tobacco control program</a:t>
            </a:r>
            <a:r>
              <a:rPr lang="en-US" i="1" dirty="0">
                <a:solidFill>
                  <a:srgbClr val="404040"/>
                </a:solidFill>
                <a:latin typeface="Fira Sans" pitchFamily="34"/>
              </a:rPr>
              <a:t>. Journal of the American statistical Association, 105(490), 493-505.</a:t>
            </a:r>
          </a:p>
        </p:txBody>
      </p:sp>
    </p:spTree>
    <p:extLst>
      <p:ext uri="{BB962C8B-B14F-4D97-AF65-F5344CB8AC3E}">
        <p14:creationId xmlns:p14="http://schemas.microsoft.com/office/powerpoint/2010/main" val="103423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BBFEE-8CE4-3C92-454B-1F7D10BE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4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AC54A-442A-4790-A31C-E854DA6A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2883C-A563-88BD-B097-DFA07290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89A897-11D8-D1A4-7727-6EF7A7784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9A17652-A81A-0E8C-94E4-56895E624C65}"/>
              </a:ext>
            </a:extLst>
          </p:cNvPr>
          <p:cNvSpPr/>
          <p:nvPr/>
        </p:nvSpPr>
        <p:spPr>
          <a:xfrm>
            <a:off x="3132499" y="1620570"/>
            <a:ext cx="181069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3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Difference-in-differences</a:t>
            </a:r>
            <a:endParaRPr lang="en-GB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3A5D-8BB9-9EA3-7FA2-914B9C92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3" y="1690688"/>
            <a:ext cx="6400813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/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F91D-AF68-0FF2-50F2-CBB1A39C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509185"/>
                <a:ext cx="787400" cy="507062"/>
              </a:xfrm>
              <a:prstGeom prst="rect">
                <a:avLst/>
              </a:prstGeom>
              <a:blipFill>
                <a:blip r:embed="rId4"/>
                <a:stretch>
                  <a:fillRect l="-1538" r="-1538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/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FE332-4B1D-FBE7-C4E3-BA4265E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0" y="3429004"/>
                <a:ext cx="787400" cy="503984"/>
              </a:xfrm>
              <a:prstGeom prst="rect">
                <a:avLst/>
              </a:prstGeom>
              <a:blipFill>
                <a:blip r:embed="rId5"/>
                <a:stretch>
                  <a:fillRect l="-2326" r="-1550" b="-853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/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899F3F-B669-F15B-C77C-B60875B2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7" y="2204385"/>
                <a:ext cx="787400" cy="507062"/>
              </a:xfrm>
              <a:prstGeom prst="rect">
                <a:avLst/>
              </a:prstGeom>
              <a:blipFill>
                <a:blip r:embed="rId6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/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B25B3-8A14-FDD0-426D-6A7F8E4C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4037006"/>
                <a:ext cx="787400" cy="507062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/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023D9-43C8-5C71-7A6D-122CCA6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540119"/>
                <a:ext cx="787400" cy="507062"/>
              </a:xfrm>
              <a:prstGeom prst="rect">
                <a:avLst/>
              </a:prstGeom>
              <a:blipFill>
                <a:blip r:embed="rId8"/>
                <a:stretch>
                  <a:fillRect l="-2326" r="-5426" b="-8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2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Parallel trends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Time effect is the same for the treated and the control unit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No interference / spillover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𝑝𝑜𝑠𝑡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3200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 control unit is not affected by the intervention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6577"/>
                <a:ext cx="10515600" cy="4667243"/>
              </a:xfrm>
              <a:blipFill>
                <a:blip r:embed="rId3"/>
                <a:stretch>
                  <a:fillRect l="-1507" t="-1697" b="-3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83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Most important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06577"/>
            <a:ext cx="3492497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Can we assume parallel trends?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Superficially plausible?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AF70566-3251-23EC-F047-DF247C30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8" y="1806577"/>
            <a:ext cx="6515108" cy="4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8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4C08-D2D3-4847-9593-818BE0A1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Practical: pre-post &amp; </a:t>
            </a:r>
            <a:r>
              <a:rPr lang="en-GB" sz="48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4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8FBB61-0675-4827-B00A-B2ADDB6105DF}"/>
              </a:ext>
            </a:extLst>
          </p:cNvPr>
          <p:cNvSpPr txBox="1"/>
          <p:nvPr/>
        </p:nvSpPr>
        <p:spPr>
          <a:xfrm>
            <a:off x="838197" y="307111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Work in pairs/groups!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D49AE-1024-131C-EB4F-BA4E145B58CD}"/>
              </a:ext>
            </a:extLst>
          </p:cNvPr>
          <p:cNvSpPr/>
          <p:nvPr/>
        </p:nvSpPr>
        <p:spPr>
          <a:xfrm>
            <a:off x="3648363" y="2327289"/>
            <a:ext cx="6536785" cy="1955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67C6E-C653-E1FE-7AEF-ABB014382AD8}"/>
              </a:ext>
            </a:extLst>
          </p:cNvPr>
          <p:cNvSpPr/>
          <p:nvPr/>
        </p:nvSpPr>
        <p:spPr>
          <a:xfrm>
            <a:off x="6916484" y="4300395"/>
            <a:ext cx="3277720" cy="195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2910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5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468423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i="1" dirty="0">
                <a:solidFill>
                  <a:srgbClr val="404040"/>
                </a:solidFill>
                <a:latin typeface="Fira Sans" pitchFamily="34"/>
              </a:rPr>
              <a:t>,,arguably the most important innovation in the policy evaluation literature in the last 15 years”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266D-0EE9-9E0E-BBA6-185A2BF0CD6B}"/>
              </a:ext>
            </a:extLst>
          </p:cNvPr>
          <p:cNvSpPr txBox="1"/>
          <p:nvPr/>
        </p:nvSpPr>
        <p:spPr>
          <a:xfrm>
            <a:off x="5498028" y="3601715"/>
            <a:ext cx="5632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endParaRPr lang="en-GB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Athey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S., &amp;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Imbens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, G. W. (2017). The state of applied econometrics: Causality and policy evaluation. Journal of Economic perspectives, 31(2), 3-32.</a:t>
            </a:r>
          </a:p>
        </p:txBody>
      </p:sp>
    </p:spTree>
    <p:extLst>
      <p:ext uri="{BB962C8B-B14F-4D97-AF65-F5344CB8AC3E}">
        <p14:creationId xmlns:p14="http://schemas.microsoft.com/office/powerpoint/2010/main" val="371160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With diff-in-diff we used a control unit to attempt a correction for unmeasured time-varying confounders (e.g., macroeconomic situation in U.S.A.)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You need a good control unit to make the parallel trends assumption at least superficially plausible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But how much is Utah really like California?</a:t>
            </a:r>
          </a:p>
          <a:p>
            <a:pPr>
              <a:lnSpc>
                <a:spcPct val="110000"/>
              </a:lnSpc>
            </a:pP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 can instead use a weighted average of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donor pool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of control units to create a </a:t>
            </a:r>
            <a:r>
              <a:rPr lang="en-GB" sz="3200" b="1" dirty="0">
                <a:solidFill>
                  <a:srgbClr val="006388"/>
                </a:solidFill>
                <a:latin typeface="Fira Sans" pitchFamily="34"/>
              </a:rPr>
              <a:t>synthetic control 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unit</a:t>
            </a:r>
          </a:p>
          <a:p>
            <a:pPr>
              <a:lnSpc>
                <a:spcPct val="11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the weights such that control is like California</a:t>
            </a:r>
          </a:p>
        </p:txBody>
      </p:sp>
    </p:spTree>
    <p:extLst>
      <p:ext uri="{BB962C8B-B14F-4D97-AF65-F5344CB8AC3E}">
        <p14:creationId xmlns:p14="http://schemas.microsoft.com/office/powerpoint/2010/main" val="1512499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65FCFC2-80D6-286B-D4DC-009DC06A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527050"/>
            <a:ext cx="8953508" cy="5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5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731075"/>
                  </p:ext>
                </p:extLst>
              </p:nvPr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731075"/>
                  </p:ext>
                </p:extLst>
              </p:nvPr>
            </p:nvGraphicFramePr>
            <p:xfrm>
              <a:off x="1833232" y="529063"/>
              <a:ext cx="8123445" cy="5588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605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902605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76" t="-70000" r="-8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676" t="-70000" r="-702703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329" t="-70000" r="-59798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1351" t="-70000" r="-5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351" t="-70000" r="-4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1351" t="-70000" r="-302027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7315" t="-70000" r="-200000" b="-86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…</a:t>
                          </a:r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2027" t="-70000" r="-1351" b="-86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98701" r="-8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98701" r="-702703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98701" r="-59798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98701" r="-5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98701" r="-402027" b="-9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02632" r="-8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02632" r="-702703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02632" r="-59798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02632" r="-5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02632" r="-402027" b="-81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9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8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397403" r="-8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397403" r="-7027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397403" r="-59798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397403" r="-5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397403" r="-402027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3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03947" r="-8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03947" r="-702703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03947" r="-59798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03947" r="-5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03947" r="-402027" b="-6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596104" r="-8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596104" r="-702703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596104" r="-59798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596104" r="-5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596104" r="-402027" b="-5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1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2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…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05263" r="-8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05263" r="-702703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05263" r="-59798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05263" r="-5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05263" r="-402027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7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794805" r="-8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794805" r="-702703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794805" r="-59798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794805" r="-5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794805" r="-402027" b="-3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06579" r="-8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06579" r="-702703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06579" r="-59798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06579" r="-5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06579" r="-402027" b="-2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5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993506" r="-8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993506" r="-702703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993506" r="-59798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993506" r="-5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993506" r="-402027" b="-1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4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676" t="-1107895" r="-8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676" t="-1107895" r="-702703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99329" t="-1107895" r="-59798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1351" t="-1107895" r="-5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1351" t="-1107895" r="-402027" b="-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100" dirty="0"/>
                            <a:t>6</a:t>
                          </a:r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/>
          <p:nvPr/>
        </p:nvCxnSpPr>
        <p:spPr>
          <a:xfrm>
            <a:off x="1958109" y="3777672"/>
            <a:ext cx="81996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9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09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79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791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05357" r="-8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05357" r="-7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05357" r="-6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05357" r="-50092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05357" r="-405607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05357" r="-8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05357" r="-7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05357" r="-6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05357" r="-50092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05357" r="-405607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905357" r="-8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905357" r="-7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905357" r="-6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905357" r="-50092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905357" r="-40560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23636" r="-8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23636" r="-7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23636" r="-6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23636" r="-500926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23636" r="-405607" b="-1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103571" r="-8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103571" r="-7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103571" r="-6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103571" r="-500926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103571" r="-405607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2959844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7343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𝑗𝑡</m:t>
                                    </m:r>
                                  </m:sub>
                                  <m: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655" y="1021100"/>
              <a:ext cx="5913342" cy="4284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03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85863119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587508660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805818918"/>
                        </a:ext>
                      </a:extLst>
                    </a:gridCol>
                    <a:gridCol w="657038">
                      <a:extLst>
                        <a:ext uri="{9D8B030D-6E8A-4147-A177-3AD203B41FA5}">
                          <a16:colId xmlns:a16="http://schemas.microsoft.com/office/drawing/2014/main" val="1909512876"/>
                        </a:ext>
                      </a:extLst>
                    </a:gridCol>
                  </a:tblGrid>
                  <a:tr h="279922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66562" marR="66562" marT="33281" marB="33281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26" t="-64789" r="-8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926" t="-64789" r="-7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26" t="-64789" r="-6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26" t="-64789" r="-500926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4673" t="-64789" r="-405607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0000" t="-64789" r="-3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0000" t="-64789" r="-201852" b="-829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dirty="0"/>
                            <a:t>…</a:t>
                          </a:r>
                          <a:endParaRPr lang="nl-NL" sz="2000" dirty="0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00000" t="-64789" r="-1852" b="-8295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208929" r="-8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208929" r="-7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208929" r="-6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208929" r="-500926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208929" r="-405607" b="-9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314545" r="-8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314545" r="-7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314545" r="-6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314545" r="-500926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314545" r="-405607" b="-8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9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8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407143" r="-8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407143" r="-7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407143" r="-6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407143" r="-500926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407143" r="-405607" b="-7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3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507143" r="-8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507143" r="-7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507143" r="-6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507143" r="-500926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507143" r="-405607" b="-65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8182" r="-8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8182" r="-7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8182" r="-6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300926" t="-618182" r="-500926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8182" r="-405607" b="-56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1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2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…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38580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617188" r="-8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617188" r="-7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617188" r="-6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617188" r="-500926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617188" r="-405607" b="-385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7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3838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728571" r="-8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728571" r="-7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728571" r="-6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728571" r="-500926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728571" r="-405607" b="-2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385927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828571" r="-8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828571" r="-7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828571" r="-6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828571" r="-500926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828571" r="-405607" b="-19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5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33888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44643" r="-8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44643" r="-7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44643" r="-6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44643" r="-500926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44643" r="-405607" b="-1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4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926" t="-1017460" r="-8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100926" t="-1017460" r="-7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200926" t="-1017460" r="-6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300926" t="-1017460" r="-500926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66562" marR="66562" marT="33281" marB="33281">
                        <a:blipFill>
                          <a:blip r:embed="rId2"/>
                          <a:stretch>
                            <a:fillRect l="-404673" t="-1017460" r="-405607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nl-NL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6562" marR="66562" marT="33281" marB="33281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500" dirty="0"/>
                            <a:t>6</a:t>
                          </a:r>
                          <a:endParaRPr lang="nl-NL" sz="1500" dirty="0"/>
                        </a:p>
                      </a:txBody>
                      <a:tcPr marL="66562" marR="66562" marT="33281" marB="33281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19655" y="3427733"/>
            <a:ext cx="59133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/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1BA4C-8634-13D8-D47A-EE6BA0D4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1962332"/>
                <a:ext cx="609750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BBC9B1-5396-7C3F-D122-95507E1D1BE0}"/>
              </a:ext>
            </a:extLst>
          </p:cNvPr>
          <p:cNvSpPr/>
          <p:nvPr/>
        </p:nvSpPr>
        <p:spPr>
          <a:xfrm>
            <a:off x="2687782" y="1711875"/>
            <a:ext cx="662000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848A47-ED88-A533-A21E-9C19FD5F82D2}"/>
              </a:ext>
            </a:extLst>
          </p:cNvPr>
          <p:cNvCxnSpPr>
            <a:cxnSpLocks/>
          </p:cNvCxnSpPr>
          <p:nvPr/>
        </p:nvCxnSpPr>
        <p:spPr>
          <a:xfrm>
            <a:off x="6632996" y="2569804"/>
            <a:ext cx="1397428" cy="0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CC6BF8-A92E-A8EB-DE26-EC508272BB09}"/>
              </a:ext>
            </a:extLst>
          </p:cNvPr>
          <p:cNvSpPr/>
          <p:nvPr/>
        </p:nvSpPr>
        <p:spPr>
          <a:xfrm>
            <a:off x="4011781" y="1711875"/>
            <a:ext cx="2621215" cy="171585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10C99-CDC8-4A6C-DFE7-8400B13C63A2}"/>
              </a:ext>
            </a:extLst>
          </p:cNvPr>
          <p:cNvSpPr txBox="1"/>
          <p:nvPr/>
        </p:nvSpPr>
        <p:spPr>
          <a:xfrm>
            <a:off x="8492482" y="1527209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Estimate Weights</a:t>
            </a:r>
            <a:endParaRPr lang="nl-NL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7E866-46F0-82D6-588E-956A98A13D2E}"/>
              </a:ext>
            </a:extLst>
          </p:cNvPr>
          <p:cNvSpPr/>
          <p:nvPr/>
        </p:nvSpPr>
        <p:spPr>
          <a:xfrm>
            <a:off x="4011780" y="3444784"/>
            <a:ext cx="2621215" cy="1860451"/>
          </a:xfrm>
          <a:prstGeom prst="rect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/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8906-2D94-B74C-E7BA-A67FB1F48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0" y="2406913"/>
                <a:ext cx="829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022EC-BA68-1E89-B2E6-8DEC23B9DB8A}"/>
              </a:ext>
            </a:extLst>
          </p:cNvPr>
          <p:cNvCxnSpPr>
            <a:cxnSpLocks/>
          </p:cNvCxnSpPr>
          <p:nvPr/>
        </p:nvCxnSpPr>
        <p:spPr>
          <a:xfrm>
            <a:off x="9840009" y="3185859"/>
            <a:ext cx="0" cy="75165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/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US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D30ADD-32F7-B9D1-4FAA-EB47C8BB4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7" y="3856604"/>
                <a:ext cx="6097508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A227AA-10FF-8D7C-D66F-7F035146ABDF}"/>
              </a:ext>
            </a:extLst>
          </p:cNvPr>
          <p:cNvCxnSpPr>
            <a:cxnSpLocks/>
          </p:cNvCxnSpPr>
          <p:nvPr/>
        </p:nvCxnSpPr>
        <p:spPr>
          <a:xfrm flipH="1">
            <a:off x="3349782" y="4460039"/>
            <a:ext cx="4701467" cy="0"/>
          </a:xfrm>
          <a:prstGeom prst="straightConnector1">
            <a:avLst/>
          </a:prstGeom>
          <a:ln w="635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/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3FCC5-5644-4A64-33CE-CEB60ABD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095" y="5792897"/>
                <a:ext cx="6260840" cy="685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C44C52-81B2-1F50-8DEC-A798B5CC8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87" y="-26007"/>
            <a:ext cx="10515600" cy="132555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Synthetic Control</a:t>
            </a:r>
            <a:endParaRPr lang="en-GB" sz="1800" kern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73B67-759C-9AC7-E11D-6540559B54F4}"/>
              </a:ext>
            </a:extLst>
          </p:cNvPr>
          <p:cNvSpPr txBox="1"/>
          <p:nvPr/>
        </p:nvSpPr>
        <p:spPr>
          <a:xfrm>
            <a:off x="8289660" y="5179734"/>
            <a:ext cx="22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Impute counterfactual</a:t>
            </a:r>
            <a:endParaRPr lang="nl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/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DB4443-BD65-5BC1-72AC-3B191341F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11" y="4275373"/>
                <a:ext cx="8292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7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/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/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089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Choose weights such that the synthetic control </a:t>
            </a: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looks like</a:t>
            </a: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 the treated unit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Use only pre-intervention data for this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Weights should be positive and sum to one</a:t>
            </a:r>
            <a:br>
              <a:rPr lang="en-GB" sz="3200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itchFamily="34"/>
              </a:rPr>
              <a:t>Interpolation constraint / convex hull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2380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What does it mean to “look like” California? This is a choice by the researcher!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target variable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Cigarette sales in certain years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Pre-intervention </a:t>
            </a: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covariates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Population composition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Average income of population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Price of cigarettes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Beer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048524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dirty="0">
                    <a:solidFill>
                      <a:srgbClr val="404040"/>
                    </a:solidFill>
                    <a:latin typeface="Fira Sans" pitchFamily="34"/>
                  </a:rPr>
                  <a:t>Simultaneous estimation of two weights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Unit weights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How important is each donor pool unit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Variable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How important is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?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-weighed multivariate Euclidean distance between treated and synthetic control pre-intervention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"/>
                              <m:ctrlP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0404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Like nearest neighbours matching!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0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weights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404040"/>
                    </a:solidFill>
                    <a:latin typeface="Fira Sans" pitchFamily="34"/>
                  </a:rPr>
                  <a:t>? </a:t>
                </a:r>
                <a:endParaRPr lang="en-US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  <a:t>Simple</a:t>
                </a:r>
                <a:br>
                  <a:rPr lang="en-US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Use inverse of variance of each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Like scaling the variables and then using unweighted Euclidean distance matching</a:t>
                </a: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Complex</a:t>
                </a:r>
                <a:b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such that root mean squared prediction error (RMSPE) on pre-intervention target variable is minimized</a:t>
                </a:r>
                <a:b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</a:br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Sans" pitchFamily="34"/>
                  </a:rPr>
                  <a:t>Increased importance of good pre-intervention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3"/>
                <a:stretch>
                  <a:fillRect l="-1217" t="-914" r="-986" b="-9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651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/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BCC9E-C2DC-F2C5-F7CE-208D7FBC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8" y="2775550"/>
                <a:ext cx="965200" cy="653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/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NL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522DB-AE89-C8C9-ED16-EA60941B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08" y="4236050"/>
                <a:ext cx="965200" cy="648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340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7C88E6D-50CA-AAF9-E682-6CBBA801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2385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Basic Structure: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one (or more)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unit(s)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which we observe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before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after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intervention or action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the intervention produce a change in the outcome for that unit?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methods/approaches which differ in: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rely on for identification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73757-6E6E-D615-EAA0-4C1994DC582A}"/>
              </a:ext>
            </a:extLst>
          </p:cNvPr>
          <p:cNvSpPr/>
          <p:nvPr/>
        </p:nvSpPr>
        <p:spPr>
          <a:xfrm>
            <a:off x="479834" y="4019739"/>
            <a:ext cx="9940705" cy="2473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10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Convex </a:t>
            </a: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hull condition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Distribution of covariate and target variables in donor pool should cover treated unit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should be possible to interpolate the target unit values pre-intervention using the donor pool units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This is a way of ensuring that the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target unit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is not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too different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from the units that go into the synthetic control</a:t>
            </a:r>
          </a:p>
        </p:txBody>
      </p:sp>
    </p:spTree>
    <p:extLst>
      <p:ext uri="{BB962C8B-B14F-4D97-AF65-F5344CB8AC3E}">
        <p14:creationId xmlns:p14="http://schemas.microsoft.com/office/powerpoint/2010/main" val="4255069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Interpolation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5C118C-666F-0CAD-E579-7958FEF3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42" y="1851826"/>
            <a:ext cx="8255715" cy="3508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FAD7A-1259-D0CB-03EB-E02087E3E75E}"/>
              </a:ext>
            </a:extLst>
          </p:cNvPr>
          <p:cNvSpPr txBox="1"/>
          <p:nvPr/>
        </p:nvSpPr>
        <p:spPr>
          <a:xfrm>
            <a:off x="5530850" y="6240240"/>
            <a:ext cx="631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Alves, M. F. (2022). Causal inference for the brave and true.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27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30"/>
            <a:ext cx="10515600" cy="132555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No interference / spillover: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donor pool units do not receive any intervention effect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Example spillover effects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Californians living near the border may buy their cigarettes in states across the border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Other states may pass laws similar to on California</a:t>
            </a:r>
          </a:p>
        </p:txBody>
      </p:sp>
    </p:spTree>
    <p:extLst>
      <p:ext uri="{BB962C8B-B14F-4D97-AF65-F5344CB8AC3E}">
        <p14:creationId xmlns:p14="http://schemas.microsoft.com/office/powerpoint/2010/main" val="310877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quantify uncertainty?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Most common method: 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permutation test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Apply synthetic control method many times, once for each unit in the donor pool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units have no intervention effect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Create reference/null distribution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Compare target unit’s counterfactual to reference distribution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  <a:latin typeface="Fira Sans" pitchFamily="34"/>
                  </a:rPr>
                  <a:t>Obtain a permutation p-value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1697" r="-1538" b="-3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926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13459-7A1F-DFE1-D7DB-06A9C3CE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6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4" y="1825628"/>
            <a:ext cx="10312396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units in the donor pool?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Which control variables?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should my weights optimize?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many nonzero unit weights should I get?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What settings do I give to the nonlinear optimizer?</a:t>
            </a:r>
          </a:p>
          <a:p>
            <a:pPr>
              <a:lnSpc>
                <a:spcPct val="110000"/>
              </a:lnSpc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“researcher degrees of freedom”</a:t>
            </a:r>
          </a:p>
        </p:txBody>
      </p:sp>
    </p:spTree>
    <p:extLst>
      <p:ext uri="{BB962C8B-B14F-4D97-AF65-F5344CB8AC3E}">
        <p14:creationId xmlns:p14="http://schemas.microsoft.com/office/powerpoint/2010/main" val="2703230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There are many choices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These choices influence your causal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  <a:sym typeface="Wingdings" panose="05000000000000000000" pitchFamily="2" charset="2"/>
                  </a:rPr>
                  <a:t>Think of your causal estimate as “conditional” on the “model” (choices)</a:t>
                </a:r>
                <a:endParaRPr lang="en-US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Investigate the impact of different choices through robustness checks / sensitivity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C6031-0036-4227-9AE0-DCC63CE3973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4" y="1825628"/>
                <a:ext cx="10312396" cy="4667243"/>
              </a:xfrm>
              <a:blipFill>
                <a:blip r:embed="rId3"/>
                <a:stretch>
                  <a:fillRect l="-1360" t="-914" r="-1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23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Interrupted Time Series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(in brief)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97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D49AE-1024-131C-EB4F-BA4E145B58CD}"/>
              </a:ext>
            </a:extLst>
          </p:cNvPr>
          <p:cNvSpPr/>
          <p:nvPr/>
        </p:nvSpPr>
        <p:spPr>
          <a:xfrm>
            <a:off x="3648363" y="2327289"/>
            <a:ext cx="6536785" cy="1955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67C6E-C653-E1FE-7AEF-ABB014382AD8}"/>
              </a:ext>
            </a:extLst>
          </p:cNvPr>
          <p:cNvSpPr/>
          <p:nvPr/>
        </p:nvSpPr>
        <p:spPr>
          <a:xfrm>
            <a:off x="3639128" y="4300395"/>
            <a:ext cx="3277720" cy="195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4031F3-CAFA-20C0-1DEE-064117F04AFE}"/>
              </a:ext>
            </a:extLst>
          </p:cNvPr>
          <p:cNvSpPr/>
          <p:nvPr/>
        </p:nvSpPr>
        <p:spPr>
          <a:xfrm>
            <a:off x="6916848" y="4300395"/>
            <a:ext cx="3268300" cy="1955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215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8"/>
            <a:ext cx="10515600" cy="46672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Another popular method which is built on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predicting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the counterfactual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Here the prediction is based on a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time-forward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or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forecasting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model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I.e. we use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past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pre-intervention data to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impute 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missing counterfactual at each point in time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3430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B462-0A9D-4652-A57B-47811F469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Causal Policy Evaluation</a:t>
            </a:r>
            <a:endParaRPr lang="en-GB" sz="1800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72B409-E777-6E2B-8F13-92A53ABD41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Basic Structure: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We have one (or more)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unit(s)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which we observe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before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after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some intervention or action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Did the intervention produce a change in the outcome for that unit?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Many different methods/approaches which differ in:</a:t>
            </a: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they rely on for identification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6291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C8D9E1-3539-B44B-93B1-859C902D89BF}"/>
              </a:ext>
            </a:extLst>
          </p:cNvPr>
          <p:cNvCxnSpPr>
            <a:cxnSpLocks/>
          </p:cNvCxnSpPr>
          <p:nvPr/>
        </p:nvCxnSpPr>
        <p:spPr>
          <a:xfrm flipH="1">
            <a:off x="5800436" y="3301957"/>
            <a:ext cx="3583709" cy="1011425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200" dirty="0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1600" dirty="0"/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GB" sz="17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  <m:sup>
                                        <m:r>
                                          <a:rPr lang="en-GB" sz="17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acc>
                              </m:oMath>
                            </m:oMathPara>
                          </a14:m>
                          <a:endParaRPr lang="nl-NL" sz="17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1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2110" marR="72110" marT="36055" marB="36055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631" y="1000119"/>
              <a:ext cx="6406215" cy="484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1243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281243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329834"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500" dirty="0"/>
                        </a:p>
                      </a:txBody>
                      <a:tcPr marL="72110" marR="72110" marT="36055" marB="36055"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45292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6" t="-72000" r="-401905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2000" r="-300000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52" t="-72000" r="-201429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99526" t="-72000" r="-100474" b="-8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1429" t="-72000" r="-952" b="-8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36326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18644" r="-401905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18644" r="-300000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18644" r="-201429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18644" r="-100474" b="-1033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18644" r="-952" b="-10338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284848" r="-401905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284848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284848" r="-20142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284848" r="-100474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284848" r="-952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384848" r="-401905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384848" r="-300000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384848" r="-201429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384848" r="-100474" b="-7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384848" r="-952" b="-7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484848" r="-401905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484848" r="-300000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484848" r="-201429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484848" r="-100474" b="-6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484848" r="-952" b="-6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576119" r="-401905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576119" r="-300000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576119" r="-201429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576119" r="-100474" b="-5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576119" r="-952" b="-5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2316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656522" r="-40190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656522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656522" r="-2014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656522" r="-10047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656522" r="-95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21006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756522" r="-4019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756522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756522" r="-2014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756522" r="-10047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756522" r="-95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23304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844286" r="-401905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844286" r="-300000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844286" r="-201429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844286" r="-100474" b="-1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844286" r="-952" b="-1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02685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01515" r="-401905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01515" r="-300000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01515" r="-201429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01515" r="-100474" b="-1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01515" r="-95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21493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76" t="-1053623" r="-401905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100000" t="-1053623" r="-300000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00952" t="-1053623" r="-20142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299526" t="-1053623" r="-100474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 marL="72110" marR="72110" marT="36055" marB="36055">
                        <a:blipFill>
                          <a:blip r:embed="rId2"/>
                          <a:stretch>
                            <a:fillRect l="-401429" t="-1053623" r="-95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137F44-C657-4A91-0F4D-E0D618331BBE}"/>
              </a:ext>
            </a:extLst>
          </p:cNvPr>
          <p:cNvCxnSpPr>
            <a:cxnSpLocks/>
          </p:cNvCxnSpPr>
          <p:nvPr/>
        </p:nvCxnSpPr>
        <p:spPr>
          <a:xfrm>
            <a:off x="702301" y="3754810"/>
            <a:ext cx="647200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45799D-F5F3-23EC-F40F-E0969D169E3F}"/>
              </a:ext>
            </a:extLst>
          </p:cNvPr>
          <p:cNvSpPr/>
          <p:nvPr/>
        </p:nvSpPr>
        <p:spPr>
          <a:xfrm>
            <a:off x="4516582" y="1766802"/>
            <a:ext cx="1283854" cy="1988007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975782-28B7-78BE-F63B-B70FB54E533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00436" y="2681203"/>
            <a:ext cx="2124364" cy="79603"/>
          </a:xfrm>
          <a:prstGeom prst="straightConnector1">
            <a:avLst/>
          </a:prstGeom>
          <a:ln w="635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EC87A6-6CD7-FD13-0BF5-28A386289B24}"/>
              </a:ext>
            </a:extLst>
          </p:cNvPr>
          <p:cNvSpPr txBox="1"/>
          <p:nvPr/>
        </p:nvSpPr>
        <p:spPr>
          <a:xfrm>
            <a:off x="8558287" y="2438459"/>
            <a:ext cx="32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Train a forecasting model, e.g. </a:t>
            </a:r>
            <a:endParaRPr lang="nl-NL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/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GB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00A92-0C58-ADC1-1473-027C367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24" y="2820452"/>
                <a:ext cx="3660426" cy="284437"/>
              </a:xfrm>
              <a:prstGeom prst="rect">
                <a:avLst/>
              </a:prstGeom>
              <a:blipFill>
                <a:blip r:embed="rId3"/>
                <a:stretch>
                  <a:fillRect l="-1167" t="-19565" r="-1167" b="-369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47155A-0CB7-E499-CAFB-7E4DD32A9CAB}"/>
              </a:ext>
            </a:extLst>
          </p:cNvPr>
          <p:cNvSpPr txBox="1"/>
          <p:nvPr/>
        </p:nvSpPr>
        <p:spPr>
          <a:xfrm rot="20556140">
            <a:off x="7376033" y="3525445"/>
            <a:ext cx="275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Make forecasts</a:t>
            </a:r>
            <a:endParaRPr lang="nl-NL" sz="12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/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1FE57-22B8-7DA2-7C6D-3ECDAC76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25" y="4341272"/>
                <a:ext cx="6260840" cy="685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B55ECC7-E492-D556-0C87-B0E5A0AD869E}"/>
              </a:ext>
            </a:extLst>
          </p:cNvPr>
          <p:cNvSpPr txBox="1">
            <a:spLocks/>
          </p:cNvSpPr>
          <p:nvPr/>
        </p:nvSpPr>
        <p:spPr>
          <a:xfrm>
            <a:off x="80821" y="-707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b="1" kern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Interrupted Time Series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1565314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Building a forecasting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16790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Much of the challenge of this approach is in choosing an appropriate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forecasting 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model</a:t>
            </a: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These can be very simple or very complex, e.g.:</a:t>
            </a:r>
          </a:p>
          <a:p>
            <a:pPr mar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/>
              <p:nvPr/>
            </p:nvSpPr>
            <p:spPr>
              <a:xfrm>
                <a:off x="3953900" y="3899184"/>
                <a:ext cx="3226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DC36E-1047-2BD4-9FA7-9BF8FC913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00" y="3899184"/>
                <a:ext cx="3226781" cy="369332"/>
              </a:xfrm>
              <a:prstGeom prst="rect">
                <a:avLst/>
              </a:prstGeom>
              <a:blipFill>
                <a:blip r:embed="rId2"/>
                <a:stretch>
                  <a:fillRect l="-1890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E0804E-2D60-B685-F969-7C3CF8A4AA03}"/>
              </a:ext>
            </a:extLst>
          </p:cNvPr>
          <p:cNvSpPr txBox="1">
            <a:spLocks/>
          </p:cNvSpPr>
          <p:nvPr/>
        </p:nvSpPr>
        <p:spPr>
          <a:xfrm>
            <a:off x="867126" y="3292377"/>
            <a:ext cx="10515600" cy="1679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1"/>
                </a:solidFill>
                <a:latin typeface="Fira Sans" pitchFamily="34"/>
              </a:rPr>
              <a:t>We can forecast by fitting a </a:t>
            </a:r>
            <a:r>
              <a:rPr lang="en-GB" sz="2000" b="1" dirty="0">
                <a:solidFill>
                  <a:schemeClr val="tx1"/>
                </a:solidFill>
                <a:latin typeface="Fira Sans" pitchFamily="34"/>
              </a:rPr>
              <a:t>growth curve</a:t>
            </a:r>
            <a:r>
              <a:rPr lang="en-GB" sz="2000" dirty="0">
                <a:solidFill>
                  <a:schemeClr val="tx1"/>
                </a:solidFill>
                <a:latin typeface="Fira Sans" pitchFamily="34"/>
              </a:rPr>
              <a:t> which would model the overall time trend</a:t>
            </a: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chemeClr val="tx1"/>
              </a:solidFill>
              <a:latin typeface="Fira Sans" pitchFamily="34"/>
            </a:endParaRPr>
          </a:p>
          <a:p>
            <a:pPr marL="0" indent="0">
              <a:buFont typeface="Arial" pitchFamily="34"/>
              <a:buNone/>
            </a:pPr>
            <a:endParaRPr lang="en-GB" sz="2000" dirty="0">
              <a:solidFill>
                <a:schemeClr val="tx1"/>
              </a:solidFill>
              <a:latin typeface="Fira Sans" pitchFamily="34"/>
            </a:endParaRPr>
          </a:p>
          <a:p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52466A-5935-88ED-230E-A8F1C00E1811}"/>
              </a:ext>
            </a:extLst>
          </p:cNvPr>
          <p:cNvSpPr txBox="1">
            <a:spLocks/>
          </p:cNvSpPr>
          <p:nvPr/>
        </p:nvSpPr>
        <p:spPr>
          <a:xfrm>
            <a:off x="964942" y="4769489"/>
            <a:ext cx="10515600" cy="1902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We can forecast by using </a:t>
            </a: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time-series models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that model </a:t>
            </a:r>
            <a:r>
              <a:rPr lang="en-GB" sz="2000" b="1" i="1" dirty="0">
                <a:solidFill>
                  <a:srgbClr val="404040"/>
                </a:solidFill>
                <a:latin typeface="Fira Sans" pitchFamily="34"/>
              </a:rPr>
              <a:t>autocorrelation</a:t>
            </a:r>
          </a:p>
          <a:p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endParaRPr lang="en-GB" sz="2000" b="1" i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br>
              <a:rPr lang="en-GB" sz="2000" i="1" dirty="0">
                <a:solidFill>
                  <a:srgbClr val="404040"/>
                </a:solidFill>
                <a:latin typeface="Fira Sans" pitchFamily="34"/>
              </a:rPr>
            </a:b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e.g. ARIMA models can account for autocorrelation and time trends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/>
              <p:nvPr/>
            </p:nvSpPr>
            <p:spPr>
              <a:xfrm>
                <a:off x="1079385" y="5424340"/>
                <a:ext cx="235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3081AF-E555-EE3D-A893-6A38FBE1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85" y="5424340"/>
                <a:ext cx="2359749" cy="369332"/>
              </a:xfrm>
              <a:prstGeom prst="rect">
                <a:avLst/>
              </a:prstGeom>
              <a:blipFill>
                <a:blip r:embed="rId3"/>
                <a:stretch>
                  <a:fillRect l="-2584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/>
              <p:nvPr/>
            </p:nvSpPr>
            <p:spPr>
              <a:xfrm>
                <a:off x="4036769" y="5468688"/>
                <a:ext cx="3625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E66F6-EB99-06D4-4804-AB7A5F34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69" y="5468688"/>
                <a:ext cx="3625416" cy="369332"/>
              </a:xfrm>
              <a:prstGeom prst="rect">
                <a:avLst/>
              </a:prstGeom>
              <a:blipFill>
                <a:blip r:embed="rId4"/>
                <a:stretch>
                  <a:fillRect l="-1513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/>
              <p:nvPr/>
            </p:nvSpPr>
            <p:spPr>
              <a:xfrm>
                <a:off x="8259820" y="5468688"/>
                <a:ext cx="3122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32FA1-5D74-ECAF-5BBB-2AB9E2BA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820" y="5468688"/>
                <a:ext cx="3122906" cy="369332"/>
              </a:xfrm>
              <a:prstGeom prst="rect">
                <a:avLst/>
              </a:prstGeom>
              <a:blipFill>
                <a:blip r:embed="rId5"/>
                <a:stretch>
                  <a:fillRect l="-1953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28AC-16B8-A125-35D8-BFD984C5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7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E7B0B1E0-DE8A-B91C-44EC-C1CA3CE9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09" y="685794"/>
            <a:ext cx="8229617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5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03B-6F62-4CCD-A4CD-12EC24AAF9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Key Assumptions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6031-0036-4227-9AE0-DCC63CE397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90029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Compared to pre-post, we do not assume away the trend, but instead model it directly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But our inferences about the causal effect are entirely dependent on being able to fit </a:t>
            </a: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an appropriate forecasting model</a:t>
            </a:r>
            <a:endParaRPr lang="en-GB" b="1" i="1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i.e. one that correctly captures the trend(s) and autocorrelation structures in the data</a:t>
            </a:r>
          </a:p>
          <a:p>
            <a:pPr lvl="0">
              <a:buFontTx/>
              <a:buChar char="-"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 practice, this may be </a:t>
            </a:r>
            <a:r>
              <a:rPr lang="en-GB" b="1" u="sng" dirty="0">
                <a:solidFill>
                  <a:srgbClr val="404040"/>
                </a:solidFill>
                <a:latin typeface="Fira Sans" pitchFamily="34"/>
              </a:rPr>
              <a:t>very difficult</a:t>
            </a:r>
          </a:p>
          <a:p>
            <a:pPr marL="0" lvl="0" indent="0">
              <a:buNone/>
            </a:pP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99834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Discussion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75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Summary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7478" y="1581184"/>
            <a:ext cx="10894331" cy="519080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Different policy evaluation methods have been developed across a variety of different disciplines</a:t>
            </a:r>
          </a:p>
          <a:p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Economics, Epidemiology/Public health, Social Sciences</a:t>
            </a:r>
          </a:p>
          <a:p>
            <a:pPr marL="0" lvl="0" indent="0">
              <a:buNone/>
            </a:pPr>
            <a:endParaRPr lang="en-GB" sz="23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These methods differ in terms of:</a:t>
            </a:r>
          </a:p>
          <a:p>
            <a:pPr lvl="0">
              <a:buFontTx/>
              <a:buChar char="-"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sz="2300" b="1" dirty="0">
                <a:solidFill>
                  <a:srgbClr val="404040"/>
                </a:solidFill>
                <a:latin typeface="Fira Sans" pitchFamily="34"/>
              </a:rPr>
              <a:t>amount</a:t>
            </a: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 and </a:t>
            </a:r>
            <a:r>
              <a:rPr lang="en-GB" sz="2300" b="1" dirty="0">
                <a:solidFill>
                  <a:srgbClr val="404040"/>
                </a:solidFill>
                <a:latin typeface="Fira Sans" pitchFamily="34"/>
              </a:rPr>
              <a:t>type</a:t>
            </a: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 of information they use</a:t>
            </a:r>
          </a:p>
          <a:p>
            <a:pPr lvl="1">
              <a:buFontTx/>
              <a:buChar char="-"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Amount of time-points and amount of potential “control” units</a:t>
            </a:r>
          </a:p>
          <a:p>
            <a:pPr>
              <a:buFontTx/>
              <a:buChar char="-"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The specific </a:t>
            </a:r>
            <a:r>
              <a:rPr lang="en-GB" sz="2300" b="1" dirty="0">
                <a:solidFill>
                  <a:srgbClr val="404040"/>
                </a:solidFill>
                <a:latin typeface="Fira Sans" pitchFamily="34"/>
              </a:rPr>
              <a:t>statistical approach</a:t>
            </a: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 they take</a:t>
            </a:r>
          </a:p>
          <a:p>
            <a:pPr>
              <a:buFontTx/>
              <a:buChar char="-"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The types of </a:t>
            </a:r>
            <a:r>
              <a:rPr lang="en-GB" sz="23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 they make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3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300" dirty="0">
                <a:solidFill>
                  <a:srgbClr val="404040"/>
                </a:solidFill>
                <a:latin typeface="Fira Sans" pitchFamily="34"/>
              </a:rPr>
              <a:t>Using potential outcomes, we can more readily understand and compare these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3227257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41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So which method is best?</a:t>
            </a:r>
            <a:endParaRPr lang="en-GB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06412"/>
            <a:ext cx="10591797" cy="503883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in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depends on what type and amount of data you have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But this is 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easy part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answer in practice depends on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domain knowledge</a:t>
            </a:r>
            <a:endParaRPr lang="en-GB" sz="2400" dirty="0">
              <a:solidFill>
                <a:srgbClr val="404040"/>
              </a:solidFill>
              <a:latin typeface="Fira Sans" pitchFamily="34"/>
            </a:endParaRP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The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hard part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is to figure out which </a:t>
            </a:r>
            <a:r>
              <a:rPr lang="en-GB" sz="2400" b="1" dirty="0">
                <a:solidFill>
                  <a:srgbClr val="404040"/>
                </a:solidFill>
                <a:latin typeface="Fira Sans" pitchFamily="34"/>
              </a:rPr>
              <a:t>assumptions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you need for causal inference and whether they are reasonable in your particular use case</a:t>
            </a:r>
          </a:p>
          <a:p>
            <a:pPr lvl="0">
              <a:buFontTx/>
              <a:buChar char="-"/>
            </a:pPr>
            <a:r>
              <a:rPr lang="en-GB" sz="2400" u="sng" dirty="0">
                <a:solidFill>
                  <a:srgbClr val="404040"/>
                </a:solidFill>
                <a:latin typeface="Fira Sans" pitchFamily="34"/>
              </a:rPr>
              <a:t>It may simply not be possible in some cases!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E.g. </a:t>
            </a:r>
            <a:r>
              <a:rPr lang="en-GB" sz="2400" dirty="0" err="1">
                <a:solidFill>
                  <a:srgbClr val="404040"/>
                </a:solidFill>
                <a:latin typeface="Fira Sans" pitchFamily="34"/>
              </a:rPr>
              <a:t>DiD</a:t>
            </a: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 won’t work if trends are not parallel; synthetic control won’t work if there is interference between units (no matter how much data you have!)</a:t>
            </a:r>
          </a:p>
          <a:p>
            <a:pPr lvl="0">
              <a:buFontTx/>
              <a:buChar char="-"/>
            </a:pPr>
            <a:r>
              <a:rPr lang="en-GB" sz="2400" dirty="0">
                <a:solidFill>
                  <a:srgbClr val="404040"/>
                </a:solidFill>
                <a:latin typeface="Fira Sans" pitchFamily="34"/>
              </a:rPr>
              <a:t>Often, methods which are “data hungry” can relax some assumptions, but:</a:t>
            </a:r>
          </a:p>
          <a:p>
            <a:pPr marL="0" lvl="0" indent="0" algn="ctr">
              <a:buNone/>
            </a:pPr>
            <a:r>
              <a:rPr lang="en-GB" sz="2400" b="1" u="sng" dirty="0">
                <a:solidFill>
                  <a:srgbClr val="404040"/>
                </a:solidFill>
                <a:latin typeface="Fira Sans" pitchFamily="34"/>
              </a:rPr>
              <a:t>There is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756915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9E9-4EDD-4A8E-BACA-88345240E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2195084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Thanks!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200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oisinryan.org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4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472C835-4574-F8C0-15EB-0999DEA0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" y="0"/>
            <a:ext cx="1045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8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Difference in Differences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Krueger, A. B. (1999). Empirical strategies in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economics. In Handbook of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labor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 economics (Vol. 3, pp. 1277-1366). Elsevier.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Angrist, J. D., &amp; </a:t>
            </a:r>
            <a:r>
              <a:rPr lang="en-GB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Pischke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J. S. (2009). Mostly harmless econometrics: An empiricist's companion. Princeton university press.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Caniglia, E. C., &amp; Murray, E. J. (2020). Difference-in-difference in the time of cholera: a gentle introduction for epidemiologists.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Current epidemiology reports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 </a:t>
            </a:r>
            <a:r>
              <a:rPr lang="en-GB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7</a:t>
            </a:r>
            <a:r>
              <a:rPr lang="en-GB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, 203-211.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Interrupted Time Series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 L.,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(2017). Interrupted time series regression for the evaluation of public health interventions: a tutorial. International journal of epidemiology, 46(1), 348-355.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Bernal, J.L, Cummins, S., &amp;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Gasparrini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itchFamily="34"/>
              </a:rPr>
              <a:t>, A. (2019). Difference in difference, controlled interrupted time series and synthetic controls. International journal of epidemiology, 48(6), 2062-2063.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9654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Control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A., Diamond, A., &amp;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Hainmueller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J. (2010). Synthetic control methods for comparative case studies: Estimating the effect of California’s tobacco control program. Journal of the American Statistical Association, 105(490), 493-505.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Abadie, A. (2021). Using synthetic controls: Feasibility, data requirements, and methodological aspects. Journal of Economic Literature, 59(2), 391-425.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GB" sz="18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CausalImpact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Brodersen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K. H., </a:t>
            </a:r>
            <a:r>
              <a:rPr lang="en-GB" sz="1800" dirty="0" err="1">
                <a:solidFill>
                  <a:srgbClr val="404040"/>
                </a:solidFill>
                <a:latin typeface="Fira Sans" pitchFamily="34"/>
              </a:rPr>
              <a:t>Gallusser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, F., Koehler, J., Remy, N., &amp; Scott, S. L. (2015). Inferring causal impact using Bayesian structural time-series models. The Annals of Applied Statistics, 247-274.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Linden, A. (2018). Combining synthetic controls and interrupted time series analysis to improve causal inference in program evaluation. Journal of evaluation in clinical practice, 24(2), 447-453.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404040"/>
                </a:solidFill>
                <a:latin typeface="Fira Sans" pitchFamily="34"/>
                <a:hlinkClick r:id="rId2"/>
              </a:rPr>
              <a:t>http://google.github.io/CausalImpact/CausalImpact.html</a:t>
            </a:r>
            <a:r>
              <a:rPr lang="en-GB" sz="1800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588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ADAD-7D51-496D-A8D5-5E58759DC0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Useful References</a:t>
            </a:r>
            <a:endParaRPr lang="en-GB" sz="14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465D5B-CF66-0783-9C5A-A17CF6A28D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Synthetic </a:t>
            </a:r>
            <a:r>
              <a:rPr lang="en-GB" b="1" dirty="0" err="1">
                <a:solidFill>
                  <a:srgbClr val="404040"/>
                </a:solidFill>
                <a:latin typeface="Fira Sans" pitchFamily="34"/>
              </a:rPr>
              <a:t>DiD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Arkhangelsky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D.,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Athey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S., Hirshberg, D. A., </a:t>
            </a:r>
            <a:r>
              <a:rPr lang="en-GB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Imbens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 G. W., &amp; Wager, S. (2021). Synthetic difference-in-differences.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American Economic Review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, </a:t>
            </a:r>
            <a:r>
              <a:rPr lang="en-GB" sz="2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111</a:t>
            </a:r>
            <a:r>
              <a:rPr lang="en-GB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(12), 4088-4118.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More on Causal Policy Evaluation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Free online course materials made by Andrew </a:t>
            </a:r>
            <a:r>
              <a:rPr lang="en-GB" sz="2000" dirty="0" err="1">
                <a:solidFill>
                  <a:srgbClr val="404040"/>
                </a:solidFill>
                <a:latin typeface="Fira Sans" pitchFamily="34"/>
              </a:rPr>
              <a:t>Heiss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GB" sz="2000" i="1" dirty="0">
                <a:solidFill>
                  <a:srgbClr val="404040"/>
                </a:solidFill>
                <a:latin typeface="Fira Sans" pitchFamily="34"/>
              </a:rPr>
              <a:t>Program Evaluation for Public Service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https://evalf22.classes.andrewheiss.com/content/</a:t>
            </a: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1408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4BA-2929-4A07-8AD6-785B76E0CA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Policy evaluation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through the lens of potential outcomes</a:t>
                </a: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will consider the case where: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have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one unit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observed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repeatedly over 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at some point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) an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takes place</a:t>
                </a:r>
              </a:p>
              <a:p>
                <a:pPr>
                  <a:lnSpc>
                    <a:spcPct val="120000"/>
                  </a:lnSpc>
                </a:pPr>
                <a:endParaRPr lang="en-GB" b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Pre-intervention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we observe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and </a:t>
                </a:r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post-intervention</a:t>
                </a:r>
                <a:r>
                  <a:rPr lang="en-GB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b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0C0D39-8FC9-4533-85CA-F2063B4FD17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72769"/>
                <a:ext cx="10515600" cy="4920102"/>
              </a:xfrm>
              <a:blipFill>
                <a:blip r:embed="rId3"/>
                <a:stretch>
                  <a:fillRect l="-1217" t="-2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181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𝑇𝑖𝑚𝑒</m:t>
                                </m:r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2800" dirty="0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nl-NL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nl-NL" sz="21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F5D5E0C-E332-687C-116D-5583F77515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48347" y="989045"/>
              <a:ext cx="8123440" cy="5593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688">
                      <a:extLst>
                        <a:ext uri="{9D8B030D-6E8A-4147-A177-3AD203B41FA5}">
                          <a16:colId xmlns:a16="http://schemas.microsoft.com/office/drawing/2014/main" val="1284712509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384408917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475929590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2809065463"/>
                        </a:ext>
                      </a:extLst>
                    </a:gridCol>
                    <a:gridCol w="1624688">
                      <a:extLst>
                        <a:ext uri="{9D8B030D-6E8A-4147-A177-3AD203B41FA5}">
                          <a16:colId xmlns:a16="http://schemas.microsoft.com/office/drawing/2014/main" val="3102601274"/>
                        </a:ext>
                      </a:extLst>
                    </a:gridCol>
                  </a:tblGrid>
                  <a:tr h="414241"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 sz="19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1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508505"/>
                      </a:ext>
                    </a:extLst>
                  </a:tr>
                  <a:tr h="523621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75" t="-79070" r="-4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75" t="-79070" r="-300375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128" t="-79070" r="-201504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79070" r="-100749" b="-8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T w="38103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000" t="-79070" r="-749" b="-8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71455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02632" r="-4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02632" r="-300375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02632" r="-201504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2632" r="-100749" b="-9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2632" r="-749" b="-9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64655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298701" r="-4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98701" r="-300375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98701" r="-201504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98701" r="-100749" b="-796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98701" r="-749" b="-796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43063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03947" r="-4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03947" r="-300375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03947" r="-201504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3947" r="-100749" b="-7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3947" r="-749" b="-7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374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497403" r="-4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497403" r="-300375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497403" r="-201504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97403" r="-100749" b="-5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97403" r="-749" b="-5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257161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605263" r="-4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605263" r="-300375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605263" r="-201504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5263" r="-10074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5263" r="-749" b="-5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063903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05263" r="-4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05263" r="-300375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05263" r="-201504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05263" r="-10074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05263" r="-749" b="-4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72429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94805" r="-4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794805" r="-30037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794805" r="-2015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794805" r="-1007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94805" r="-74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048644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06579" r="-4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06579" r="-300375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06579" r="-201504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06579" r="-10074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06579" r="-749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240706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993506" r="-4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993506" r="-300375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993506" r="-20150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993506" r="-10074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993506" r="-749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809782"/>
                      </a:ext>
                    </a:extLst>
                  </a:tr>
                  <a:tr h="46554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75" t="-1107895" r="-4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107895" r="-30037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107895" r="-20150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107895" r="-10074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107895" r="-74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2326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E3A762-AC31-C825-D7D1-3069B1572875}"/>
              </a:ext>
            </a:extLst>
          </p:cNvPr>
          <p:cNvCxnSpPr>
            <a:cxnSpLocks/>
          </p:cNvCxnSpPr>
          <p:nvPr/>
        </p:nvCxnSpPr>
        <p:spPr>
          <a:xfrm>
            <a:off x="1752600" y="4246075"/>
            <a:ext cx="81191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896CA3-C784-504F-7C83-77503EF2301F}"/>
              </a:ext>
            </a:extLst>
          </p:cNvPr>
          <p:cNvSpPr/>
          <p:nvPr/>
        </p:nvSpPr>
        <p:spPr>
          <a:xfrm>
            <a:off x="6581869" y="1385180"/>
            <a:ext cx="3289918" cy="519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3266</Words>
  <Application>Microsoft Office PowerPoint</Application>
  <PresentationFormat>Widescreen</PresentationFormat>
  <Paragraphs>1101</Paragraphs>
  <Slides>72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Fira Sans</vt:lpstr>
      <vt:lpstr>Calibri Light</vt:lpstr>
      <vt:lpstr>Arial</vt:lpstr>
      <vt:lpstr>Cambria Math</vt:lpstr>
      <vt:lpstr>Calibri</vt:lpstr>
      <vt:lpstr>Office Theme</vt:lpstr>
      <vt:lpstr>PowerPoint Presentation</vt:lpstr>
      <vt:lpstr>Context: “Policy Evaluations”</vt:lpstr>
      <vt:lpstr>Running Example: Proposition 99</vt:lpstr>
      <vt:lpstr>PowerPoint Presentation</vt:lpstr>
      <vt:lpstr>Causal Policy Evaluation</vt:lpstr>
      <vt:lpstr>Causal Policy Evaluation</vt:lpstr>
      <vt:lpstr>PowerPoint Presentation</vt:lpstr>
      <vt:lpstr>This Lecture</vt:lpstr>
      <vt:lpstr>PowerPoint Presentation</vt:lpstr>
      <vt:lpstr>PowerPoint Presentation</vt:lpstr>
      <vt:lpstr>Causal Effects of Policies</vt:lpstr>
      <vt:lpstr>PowerPoint Presentation</vt:lpstr>
      <vt:lpstr>PowerPoint Presentation</vt:lpstr>
      <vt:lpstr>PowerPoint Presentation</vt:lpstr>
      <vt:lpstr>Pre-Post Estimator</vt:lpstr>
      <vt:lpstr>Pre-post estimator</vt:lpstr>
      <vt:lpstr>Pre-post estimator</vt:lpstr>
      <vt:lpstr>Pre – Post analysis</vt:lpstr>
      <vt:lpstr>Pre – Post analysis</vt:lpstr>
      <vt:lpstr>Pre-post estimator</vt:lpstr>
      <vt:lpstr>Pre-post estimator</vt:lpstr>
      <vt:lpstr>Difference-in-Differences</vt:lpstr>
      <vt:lpstr>PowerPoint Presentation</vt:lpstr>
      <vt:lpstr>PowerPoint Presentation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Most important assumptions</vt:lpstr>
      <vt:lpstr>Most important assumptions</vt:lpstr>
      <vt:lpstr>Practical: pre-post &amp; DiD </vt:lpstr>
      <vt:lpstr>PowerPoint Presentation</vt:lpstr>
      <vt:lpstr>Synthetic Control</vt:lpstr>
      <vt:lpstr>PowerPoint Presentation</vt:lpstr>
      <vt:lpstr>Basic idea</vt:lpstr>
      <vt:lpstr>PowerPoint Presentation</vt:lpstr>
      <vt:lpstr>PowerPoint Presentation</vt:lpstr>
      <vt:lpstr>Synthetic Control</vt:lpstr>
      <vt:lpstr>Synthetic Control</vt:lpstr>
      <vt:lpstr>PowerPoint Presentation</vt:lpstr>
      <vt:lpstr>Estimating weights</vt:lpstr>
      <vt:lpstr>Estimating weights</vt:lpstr>
      <vt:lpstr>Estimating weights</vt:lpstr>
      <vt:lpstr>Estimating weights</vt:lpstr>
      <vt:lpstr>PowerPoint Presentation</vt:lpstr>
      <vt:lpstr>PowerPoint Presentation</vt:lpstr>
      <vt:lpstr>Convex hull condition</vt:lpstr>
      <vt:lpstr>Interpolation</vt:lpstr>
      <vt:lpstr>Key Assumption</vt:lpstr>
      <vt:lpstr>How to quantify uncertainty?</vt:lpstr>
      <vt:lpstr>PowerPoint Presentation</vt:lpstr>
      <vt:lpstr>There are many choices</vt:lpstr>
      <vt:lpstr>There are many choices</vt:lpstr>
      <vt:lpstr>Interrupted Time Series  (in brief)</vt:lpstr>
      <vt:lpstr>PowerPoint Presentation</vt:lpstr>
      <vt:lpstr>Interrupted Time Series</vt:lpstr>
      <vt:lpstr>PowerPoint Presentation</vt:lpstr>
      <vt:lpstr>Building a forecasting model</vt:lpstr>
      <vt:lpstr>PowerPoint Presentation</vt:lpstr>
      <vt:lpstr>PowerPoint Presentation</vt:lpstr>
      <vt:lpstr>Key Assumptions</vt:lpstr>
      <vt:lpstr>Discussion</vt:lpstr>
      <vt:lpstr>Summary</vt:lpstr>
      <vt:lpstr>PowerPoint Presentation</vt:lpstr>
      <vt:lpstr>So which method is best?</vt:lpstr>
      <vt:lpstr>Thanks! oisinryan.org </vt:lpstr>
      <vt:lpstr>Useful References</vt:lpstr>
      <vt:lpstr>Useful References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lastModifiedBy>Ryan, O. (Oisín)</cp:lastModifiedBy>
  <cp:revision>72</cp:revision>
  <dcterms:created xsi:type="dcterms:W3CDTF">2020-09-17T14:27:00Z</dcterms:created>
  <dcterms:modified xsi:type="dcterms:W3CDTF">2023-05-30T12:01:50Z</dcterms:modified>
</cp:coreProperties>
</file>